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9" r:id="rId7"/>
    <p:sldId id="270" r:id="rId8"/>
    <p:sldId id="271" r:id="rId9"/>
    <p:sldId id="261" r:id="rId10"/>
    <p:sldId id="273" r:id="rId11"/>
    <p:sldId id="266" r:id="rId12"/>
    <p:sldId id="267" r:id="rId13"/>
    <p:sldId id="264" r:id="rId14"/>
    <p:sldId id="265" r:id="rId15"/>
    <p:sldId id="272" r:id="rId16"/>
    <p:sldId id="263" r:id="rId17"/>
    <p:sldId id="262" r:id="rId18"/>
    <p:sldId id="275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7C5A11-3083-4E66-87DF-3EAC4624B10A}" v="91" dt="2018-05-29T09:03:42.5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573" autoAdjust="0"/>
  </p:normalViewPr>
  <p:slideViewPr>
    <p:cSldViewPr snapToGrid="0">
      <p:cViewPr varScale="1">
        <p:scale>
          <a:sx n="66" d="100"/>
          <a:sy n="66" d="100"/>
        </p:scale>
        <p:origin x="66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FD6FBB-FA96-4E8F-9E11-48E90460D86B}" type="datetimeFigureOut">
              <a:rPr lang="de-DE" smtClean="0"/>
              <a:t>30.05.2018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1D2330-EFBA-40E2-8EF1-9F30BBA569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9040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Eye </a:t>
            </a:r>
            <a:r>
              <a:rPr lang="de-DE"/>
              <a:t>Leo ausschalten!!!!!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D2330-EFBA-40E2-8EF1-9F30BBA5694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7945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D2330-EFBA-40E2-8EF1-9F30BBA5694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0505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D2330-EFBA-40E2-8EF1-9F30BBA5694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032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u="sng" dirty="0"/>
              <a:t>Background:</a:t>
            </a:r>
            <a:r>
              <a:rPr lang="de-DE" u="none" dirty="0"/>
              <a:t> spezialisiert auf Mehrfamilienhäuser, keine Einfamilienhäuser</a:t>
            </a:r>
          </a:p>
          <a:p>
            <a:endParaRPr lang="de-DE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D2330-EFBA-40E2-8EF1-9F30BBA5694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5760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u="sng" dirty="0"/>
              <a:t>Schnelle Terminvergabe:</a:t>
            </a:r>
            <a:r>
              <a:rPr lang="de-DE" u="none" dirty="0"/>
              <a:t> soll von dem Programm gelöst werden, sodass der Mitarbeiter sich nicht zusätzlich damit </a:t>
            </a:r>
            <a:r>
              <a:rPr lang="de-DE" u="none"/>
              <a:t>beschäftigen muss</a:t>
            </a:r>
          </a:p>
          <a:p>
            <a:endParaRPr lang="de-DE" u="sn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D2330-EFBA-40E2-8EF1-9F30BBA5694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0575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u="sng" dirty="0"/>
              <a:t>Terminplanung</a:t>
            </a:r>
            <a:r>
              <a:rPr lang="de-DE" dirty="0"/>
              <a:t>: Bei jedem Kunden werden einmal pro Jahr die Zähler abgelesen.</a:t>
            </a:r>
          </a:p>
          <a:p>
            <a:r>
              <a:rPr lang="de-DE" dirty="0"/>
              <a:t>Die Mitarbeiter legen dafür die Termine und senden diese an die Kunden</a:t>
            </a:r>
          </a:p>
          <a:p>
            <a:r>
              <a:rPr lang="de-DE" u="sng" dirty="0"/>
              <a:t>Mieterüberblick: </a:t>
            </a:r>
            <a:r>
              <a:rPr lang="de-DE" u="none" dirty="0"/>
              <a:t>Adresse und Kontaktdaten des Mieters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D2330-EFBA-40E2-8EF1-9F30BBA5694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8604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err="1"/>
              <a:t>Wir</a:t>
            </a:r>
            <a:r>
              <a:rPr lang="en-US" baseline="0" dirty="0"/>
              <a:t> </a:t>
            </a:r>
            <a:r>
              <a:rPr lang="en-US" baseline="0" dirty="0" err="1"/>
              <a:t>haben</a:t>
            </a:r>
            <a:r>
              <a:rPr lang="en-US" baseline="0" dirty="0"/>
              <a:t> </a:t>
            </a:r>
            <a:r>
              <a:rPr lang="en-US" baseline="0" dirty="0" err="1"/>
              <a:t>uns</a:t>
            </a:r>
            <a:r>
              <a:rPr lang="en-US" baseline="0" dirty="0"/>
              <a:t> </a:t>
            </a:r>
            <a:r>
              <a:rPr lang="en-US" baseline="0" dirty="0" err="1"/>
              <a:t>für</a:t>
            </a:r>
            <a:r>
              <a:rPr lang="en-US" baseline="0" dirty="0"/>
              <a:t> </a:t>
            </a:r>
            <a:r>
              <a:rPr lang="en-US" baseline="0" dirty="0" err="1"/>
              <a:t>eine</a:t>
            </a:r>
            <a:r>
              <a:rPr lang="en-US" baseline="0" dirty="0"/>
              <a:t> App </a:t>
            </a:r>
            <a:r>
              <a:rPr lang="en-US" baseline="0" dirty="0" err="1"/>
              <a:t>als</a:t>
            </a:r>
            <a:r>
              <a:rPr lang="en-US" baseline="0" dirty="0"/>
              <a:t> </a:t>
            </a:r>
            <a:r>
              <a:rPr lang="en-US" baseline="0" dirty="0" err="1"/>
              <a:t>Problemlösung</a:t>
            </a:r>
            <a:r>
              <a:rPr lang="en-US" baseline="0" dirty="0"/>
              <a:t> </a:t>
            </a:r>
            <a:r>
              <a:rPr lang="en-US" baseline="0" dirty="0" err="1"/>
              <a:t>entschieden</a:t>
            </a:r>
            <a:endParaRPr lang="en-US" baseline="0" dirty="0"/>
          </a:p>
          <a:p>
            <a:pPr lvl="1"/>
            <a:r>
              <a:rPr lang="en-US" dirty="0" err="1"/>
              <a:t>Warum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App?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Alle</a:t>
            </a:r>
            <a:r>
              <a:rPr lang="en-US" dirty="0"/>
              <a:t> </a:t>
            </a:r>
            <a:r>
              <a:rPr lang="en-US" dirty="0" err="1"/>
              <a:t>Funktionen</a:t>
            </a:r>
            <a:r>
              <a:rPr lang="en-US" dirty="0"/>
              <a:t> an </a:t>
            </a:r>
            <a:r>
              <a:rPr lang="en-US" dirty="0" err="1"/>
              <a:t>einem</a:t>
            </a:r>
            <a:r>
              <a:rPr lang="en-US" baseline="0" dirty="0"/>
              <a:t> Ort</a:t>
            </a:r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Weg</a:t>
            </a:r>
            <a:r>
              <a:rPr lang="en-US" baseline="0" dirty="0"/>
              <a:t> von den </a:t>
            </a:r>
            <a:r>
              <a:rPr lang="en-US" baseline="0" dirty="0" err="1"/>
              <a:t>großen</a:t>
            </a:r>
            <a:r>
              <a:rPr lang="en-US" baseline="0" dirty="0"/>
              <a:t> </a:t>
            </a:r>
            <a:r>
              <a:rPr lang="en-US" baseline="0" dirty="0" err="1"/>
              <a:t>Ablesegeräten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Handy </a:t>
            </a:r>
            <a:r>
              <a:rPr lang="en-US" baseline="0" dirty="0" err="1"/>
              <a:t>ist</a:t>
            </a:r>
            <a:r>
              <a:rPr lang="en-US" baseline="0" dirty="0"/>
              <a:t> </a:t>
            </a:r>
            <a:r>
              <a:rPr lang="en-US" baseline="0" dirty="0" err="1"/>
              <a:t>sowieso</a:t>
            </a:r>
            <a:r>
              <a:rPr lang="en-US" baseline="0" dirty="0"/>
              <a:t> </a:t>
            </a:r>
            <a:r>
              <a:rPr lang="en-US" baseline="0" dirty="0" err="1"/>
              <a:t>immer</a:t>
            </a:r>
            <a:r>
              <a:rPr lang="en-US" baseline="0" dirty="0"/>
              <a:t> </a:t>
            </a:r>
            <a:r>
              <a:rPr lang="en-US" baseline="0" dirty="0" err="1"/>
              <a:t>dabei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Möglichst</a:t>
            </a:r>
            <a:r>
              <a:rPr lang="en-US" baseline="0" dirty="0"/>
              <a:t> </a:t>
            </a:r>
            <a:r>
              <a:rPr lang="en-US" baseline="0" dirty="0" err="1"/>
              <a:t>intuitiv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Weniger</a:t>
            </a:r>
            <a:r>
              <a:rPr lang="en-US" baseline="0" dirty="0"/>
              <a:t> </a:t>
            </a:r>
            <a:r>
              <a:rPr lang="en-US" baseline="0" dirty="0" err="1"/>
              <a:t>Medienbrüche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lvl="1"/>
            <a:r>
              <a:rPr lang="en-US" dirty="0"/>
              <a:t>Was </a:t>
            </a:r>
            <a:r>
              <a:rPr lang="en-US" dirty="0" err="1"/>
              <a:t>soll</a:t>
            </a:r>
            <a:r>
              <a:rPr lang="en-US" dirty="0"/>
              <a:t> die App </a:t>
            </a:r>
            <a:r>
              <a:rPr lang="en-US" dirty="0" err="1"/>
              <a:t>können</a:t>
            </a:r>
            <a:r>
              <a:rPr lang="en-US" dirty="0"/>
              <a:t>?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Kompakte</a:t>
            </a:r>
            <a:r>
              <a:rPr lang="en-US" dirty="0"/>
              <a:t> App </a:t>
            </a:r>
            <a:r>
              <a:rPr lang="en-US" dirty="0" err="1"/>
              <a:t>vereinfacht</a:t>
            </a:r>
            <a:r>
              <a:rPr lang="en-US" dirty="0"/>
              <a:t> </a:t>
            </a:r>
            <a:r>
              <a:rPr lang="en-US" dirty="0" err="1"/>
              <a:t>Handhabung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Genaue</a:t>
            </a:r>
            <a:r>
              <a:rPr lang="en-US" baseline="0" dirty="0"/>
              <a:t>, </a:t>
            </a:r>
            <a:r>
              <a:rPr lang="en-US" baseline="0" dirty="0" err="1"/>
              <a:t>detailierte</a:t>
            </a:r>
            <a:r>
              <a:rPr lang="en-US" baseline="0" dirty="0"/>
              <a:t> </a:t>
            </a:r>
            <a:r>
              <a:rPr lang="en-US" baseline="0" dirty="0" err="1"/>
              <a:t>Terminplanung</a:t>
            </a:r>
            <a:r>
              <a:rPr lang="en-US" baseline="0" dirty="0"/>
              <a:t> und </a:t>
            </a:r>
            <a:r>
              <a:rPr lang="en-US" baseline="0" dirty="0" err="1"/>
              <a:t>schnelle</a:t>
            </a:r>
            <a:r>
              <a:rPr lang="en-US" baseline="0" dirty="0"/>
              <a:t> </a:t>
            </a:r>
            <a:r>
              <a:rPr lang="en-US" baseline="0" dirty="0" err="1"/>
              <a:t>Kontaktierung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Eingabemöglichkeit</a:t>
            </a:r>
            <a:r>
              <a:rPr lang="en-US" baseline="0" dirty="0"/>
              <a:t> </a:t>
            </a:r>
            <a:r>
              <a:rPr lang="en-US" baseline="0" dirty="0" err="1"/>
              <a:t>für</a:t>
            </a:r>
            <a:r>
              <a:rPr lang="en-US" baseline="0" dirty="0"/>
              <a:t> </a:t>
            </a:r>
            <a:r>
              <a:rPr lang="en-US" baseline="0" dirty="0" err="1"/>
              <a:t>Ablesedaten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QR Code</a:t>
            </a:r>
          </a:p>
          <a:p>
            <a:pPr marL="1085850" lvl="2" indent="-171450">
              <a:buFontTx/>
              <a:buChar char="-"/>
            </a:pPr>
            <a:r>
              <a:rPr lang="en-US" baseline="0" dirty="0" err="1"/>
              <a:t>Löst</a:t>
            </a:r>
            <a:r>
              <a:rPr lang="en-US" baseline="0" dirty="0"/>
              <a:t> </a:t>
            </a:r>
            <a:r>
              <a:rPr lang="en-US" baseline="0" dirty="0" err="1"/>
              <a:t>Unterschriftenproblem</a:t>
            </a:r>
            <a:endParaRPr lang="en-US" baseline="0" dirty="0"/>
          </a:p>
          <a:p>
            <a:pPr marL="1085850" lvl="2" indent="-171450">
              <a:buFontTx/>
              <a:buChar char="-"/>
            </a:pPr>
            <a:r>
              <a:rPr lang="en-US" baseline="0" dirty="0"/>
              <a:t>Schneller und </a:t>
            </a:r>
            <a:r>
              <a:rPr lang="en-US" baseline="0" dirty="0" err="1"/>
              <a:t>einfacher</a:t>
            </a:r>
            <a:endParaRPr lang="en-US" baseline="0" dirty="0"/>
          </a:p>
          <a:p>
            <a:pPr marL="1085850" lvl="2" indent="-171450">
              <a:buFontTx/>
              <a:buChar char="-"/>
            </a:pPr>
            <a:r>
              <a:rPr lang="en-US" baseline="0" dirty="0" err="1"/>
              <a:t>Physisches</a:t>
            </a:r>
            <a:r>
              <a:rPr lang="en-US" baseline="0" dirty="0"/>
              <a:t> </a:t>
            </a:r>
            <a:r>
              <a:rPr lang="en-US" baseline="0" dirty="0" err="1"/>
              <a:t>Kontrollmedium</a:t>
            </a:r>
            <a:r>
              <a:rPr lang="en-US" baseline="0" dirty="0"/>
              <a:t>, Ableser war da UND </a:t>
            </a:r>
            <a:r>
              <a:rPr lang="en-US" baseline="0" dirty="0" err="1"/>
              <a:t>Gerät</a:t>
            </a:r>
            <a:r>
              <a:rPr lang="en-US" baseline="0" dirty="0"/>
              <a:t> </a:t>
            </a:r>
            <a:r>
              <a:rPr lang="en-US" baseline="0" dirty="0" err="1"/>
              <a:t>wurde</a:t>
            </a:r>
            <a:r>
              <a:rPr lang="en-US" baseline="0" dirty="0"/>
              <a:t> </a:t>
            </a:r>
            <a:r>
              <a:rPr lang="en-US" baseline="0" dirty="0" err="1"/>
              <a:t>nicht</a:t>
            </a:r>
            <a:r>
              <a:rPr lang="en-US" baseline="0" dirty="0"/>
              <a:t> </a:t>
            </a:r>
            <a:r>
              <a:rPr lang="en-US" baseline="0" dirty="0" err="1"/>
              <a:t>manipuliert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lvl="1"/>
            <a:r>
              <a:rPr lang="en-US" dirty="0" err="1"/>
              <a:t>Mögliche</a:t>
            </a:r>
            <a:r>
              <a:rPr lang="en-US" dirty="0"/>
              <a:t>, </a:t>
            </a:r>
            <a:r>
              <a:rPr lang="en-US" dirty="0" err="1"/>
              <a:t>auftretene</a:t>
            </a:r>
            <a:r>
              <a:rPr lang="en-US" dirty="0"/>
              <a:t> </a:t>
            </a:r>
            <a:r>
              <a:rPr lang="en-US" dirty="0" err="1"/>
              <a:t>Probleme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Keine</a:t>
            </a:r>
            <a:r>
              <a:rPr lang="en-US" dirty="0"/>
              <a:t> Internet-/</a:t>
            </a:r>
            <a:r>
              <a:rPr lang="en-US" dirty="0" err="1"/>
              <a:t>Serververbindung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Accessibility der App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D2330-EFBA-40E2-8EF1-9F30BBA5694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784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UML DIAGRAMM!!!!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D2330-EFBA-40E2-8EF1-9F30BBA5694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6034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108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30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562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29051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87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113585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217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642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895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721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41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627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42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099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39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702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46CE7D5-CF57-46EF-B807-FDD0502418D4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7990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5840" y="1654340"/>
            <a:ext cx="8737600" cy="2716107"/>
          </a:xfrm>
        </p:spPr>
        <p:txBody>
          <a:bodyPr anchor="b">
            <a:normAutofit/>
          </a:bodyPr>
          <a:lstStyle/>
          <a:p>
            <a:r>
              <a:rPr lang="en-US" sz="5400" err="1">
                <a:solidFill>
                  <a:srgbClr val="76DBF4"/>
                </a:solidFill>
              </a:rPr>
              <a:t>Programmierprojekt</a:t>
            </a:r>
            <a:r>
              <a:rPr lang="en-US" sz="5400">
                <a:solidFill>
                  <a:schemeClr val="tx2"/>
                </a:solidFill>
              </a:rPr>
              <a:t>:</a:t>
            </a:r>
            <a:br>
              <a:rPr lang="en-US" sz="5400">
                <a:solidFill>
                  <a:srgbClr val="76DBF4"/>
                </a:solidFill>
                <a:ea typeface="+mj-lt"/>
                <a:cs typeface="+mj-lt"/>
              </a:rPr>
            </a:br>
            <a:r>
              <a:rPr lang="en-US">
                <a:solidFill>
                  <a:schemeClr val="tx2"/>
                </a:solidFill>
              </a:rPr>
              <a:t>"the </a:t>
            </a:r>
            <a:r>
              <a:rPr lang="de-DE">
                <a:solidFill>
                  <a:schemeClr val="tx2"/>
                </a:solidFill>
              </a:rPr>
              <a:t>Future</a:t>
            </a:r>
            <a:r>
              <a:rPr lang="en-US">
                <a:solidFill>
                  <a:schemeClr val="tx2"/>
                </a:solidFill>
              </a:rPr>
              <a:t> of the professions"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4915" y="4729878"/>
            <a:ext cx="6673254" cy="914401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tx1"/>
                </a:solidFill>
              </a:rPr>
              <a:t>Die MK </a:t>
            </a:r>
            <a:r>
              <a:rPr lang="en-US" sz="3200" err="1">
                <a:solidFill>
                  <a:schemeClr val="tx1"/>
                </a:solidFill>
              </a:rPr>
              <a:t>Ablesedienst</a:t>
            </a:r>
            <a:r>
              <a:rPr lang="en-US" sz="3200">
                <a:solidFill>
                  <a:schemeClr val="tx1"/>
                </a:solidFill>
              </a:rPr>
              <a:t> GmbH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1109919" y="492335"/>
            <a:ext cx="3683753" cy="844776"/>
          </a:xfrm>
        </p:spPr>
        <p:txBody>
          <a:bodyPr anchor="t">
            <a:normAutofit/>
          </a:bodyPr>
          <a:lstStyle/>
          <a:p>
            <a:r>
              <a:rPr lang="de-DE" sz="2800" dirty="0" err="1">
                <a:solidFill>
                  <a:srgbClr val="76DBF4"/>
                </a:solidFill>
              </a:rPr>
              <a:t>Ideate</a:t>
            </a:r>
            <a:r>
              <a:rPr lang="de-DE" sz="2800" dirty="0">
                <a:solidFill>
                  <a:srgbClr val="76DBF4"/>
                </a:solidFill>
              </a:rPr>
              <a:t> - Video</a:t>
            </a:r>
            <a:endParaRPr lang="en-US" sz="2800" dirty="0">
              <a:solidFill>
                <a:schemeClr val="tx2"/>
              </a:solidFill>
            </a:endParaRPr>
          </a:p>
        </p:txBody>
      </p:sp>
      <p:pic>
        <p:nvPicPr>
          <p:cNvPr id="2" name="ATdIT">
            <a:hlinkClick r:id="" action="ppaction://media"/>
            <a:extLst>
              <a:ext uri="{FF2B5EF4-FFF2-40B4-BE49-F238E27FC236}">
                <a16:creationId xmlns:a16="http://schemas.microsoft.com/office/drawing/2014/main" id="{40B7952A-7801-4F43-811E-EBFCAB503E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8650" r="28834"/>
          <a:stretch/>
        </p:blipFill>
        <p:spPr>
          <a:xfrm>
            <a:off x="3550868" y="1080654"/>
            <a:ext cx="3997433" cy="52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56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1109920" y="492335"/>
            <a:ext cx="4976844" cy="844776"/>
          </a:xfrm>
        </p:spPr>
        <p:txBody>
          <a:bodyPr anchor="t">
            <a:normAutofit/>
          </a:bodyPr>
          <a:lstStyle/>
          <a:p>
            <a:r>
              <a:rPr lang="en-US" sz="2800">
                <a:solidFill>
                  <a:schemeClr val="tx2"/>
                </a:solidFill>
              </a:rPr>
              <a:t>Ideate - ER-</a:t>
            </a:r>
            <a:r>
              <a:rPr lang="en-US" sz="2800" err="1">
                <a:solidFill>
                  <a:schemeClr val="tx2"/>
                </a:solidFill>
              </a:rPr>
              <a:t>Diagramm</a:t>
            </a:r>
            <a:endParaRPr lang="en-US" sz="280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FFAB50-B4F9-40AE-9FCC-87F7954DE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920" y="1106175"/>
            <a:ext cx="7765319" cy="539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133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1109920" y="492335"/>
            <a:ext cx="4625862" cy="844776"/>
          </a:xfrm>
        </p:spPr>
        <p:txBody>
          <a:bodyPr anchor="t">
            <a:normAutofit/>
          </a:bodyPr>
          <a:lstStyle/>
          <a:p>
            <a:r>
              <a:rPr lang="de-DE" sz="2800" err="1">
                <a:solidFill>
                  <a:srgbClr val="76DBF4"/>
                </a:solidFill>
              </a:rPr>
              <a:t>Ideate</a:t>
            </a:r>
            <a:r>
              <a:rPr lang="de-DE" sz="2800">
                <a:solidFill>
                  <a:srgbClr val="76DBF4"/>
                </a:solidFill>
              </a:rPr>
              <a:t> - er-Diagramm</a:t>
            </a:r>
            <a:endParaRPr lang="en-US" sz="280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CB6922-A03D-4FF1-9AB3-319A0A947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920" y="1159015"/>
            <a:ext cx="5770484" cy="475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54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1109919" y="492335"/>
            <a:ext cx="4653571" cy="844776"/>
          </a:xfrm>
        </p:spPr>
        <p:txBody>
          <a:bodyPr anchor="t">
            <a:normAutofit/>
          </a:bodyPr>
          <a:lstStyle/>
          <a:p>
            <a:r>
              <a:rPr lang="de-DE" sz="2800" err="1">
                <a:solidFill>
                  <a:srgbClr val="76DBF4"/>
                </a:solidFill>
              </a:rPr>
              <a:t>Ideate</a:t>
            </a:r>
            <a:r>
              <a:rPr lang="de-DE" sz="2800">
                <a:solidFill>
                  <a:srgbClr val="76DBF4"/>
                </a:solidFill>
              </a:rPr>
              <a:t> - er-Diagramm</a:t>
            </a:r>
            <a:endParaRPr lang="en-US" sz="280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33DD5E-AC03-47B1-8065-F7BCA7C28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70" y="1116960"/>
            <a:ext cx="6923199" cy="436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99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1109919" y="492335"/>
            <a:ext cx="4515026" cy="844776"/>
          </a:xfrm>
        </p:spPr>
        <p:txBody>
          <a:bodyPr anchor="t">
            <a:normAutofit/>
          </a:bodyPr>
          <a:lstStyle/>
          <a:p>
            <a:r>
              <a:rPr lang="de-DE" sz="2800" err="1">
                <a:solidFill>
                  <a:srgbClr val="76DBF4"/>
                </a:solidFill>
              </a:rPr>
              <a:t>Ideate</a:t>
            </a:r>
            <a:r>
              <a:rPr lang="de-DE" sz="2800">
                <a:solidFill>
                  <a:srgbClr val="76DBF4"/>
                </a:solidFill>
              </a:rPr>
              <a:t> - er-Diagramm</a:t>
            </a:r>
            <a:endParaRPr lang="en-US" sz="280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9E38C6-A58E-4B41-AF26-DF0E0C4C1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919" y="1111894"/>
            <a:ext cx="5929973" cy="521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236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1109919" y="492335"/>
            <a:ext cx="4450371" cy="844776"/>
          </a:xfrm>
        </p:spPr>
        <p:txBody>
          <a:bodyPr anchor="t">
            <a:normAutofit/>
          </a:bodyPr>
          <a:lstStyle/>
          <a:p>
            <a:r>
              <a:rPr lang="de-DE" sz="2800">
                <a:solidFill>
                  <a:srgbClr val="76DBF4"/>
                </a:solidFill>
              </a:rPr>
              <a:t>Prototype - Struktur</a:t>
            </a:r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50CC03A-E4DF-4496-9EE5-A68D7AD88EB7}"/>
              </a:ext>
            </a:extLst>
          </p:cNvPr>
          <p:cNvSpPr/>
          <p:nvPr/>
        </p:nvSpPr>
        <p:spPr>
          <a:xfrm>
            <a:off x="1148935" y="1054955"/>
            <a:ext cx="10278516" cy="5218013"/>
          </a:xfrm>
          <a:prstGeom prst="roundRect">
            <a:avLst>
              <a:gd name="adj" fmla="val 5722"/>
            </a:avLst>
          </a:prstGeom>
          <a:gradFill>
            <a:gsLst>
              <a:gs pos="5000">
                <a:schemeClr val="bg1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bg1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1467EE2-DDDB-457C-A89E-FFD36FC08BBA}"/>
              </a:ext>
            </a:extLst>
          </p:cNvPr>
          <p:cNvGrpSpPr/>
          <p:nvPr/>
        </p:nvGrpSpPr>
        <p:grpSpPr>
          <a:xfrm>
            <a:off x="1271859" y="1210303"/>
            <a:ext cx="3763144" cy="4835088"/>
            <a:chOff x="1791856" y="1337111"/>
            <a:chExt cx="3763144" cy="483508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A306ADC-7204-4BB9-B563-B78176638FA5}"/>
                </a:ext>
              </a:extLst>
            </p:cNvPr>
            <p:cNvGrpSpPr/>
            <p:nvPr/>
          </p:nvGrpSpPr>
          <p:grpSpPr>
            <a:xfrm>
              <a:off x="2411689" y="1857607"/>
              <a:ext cx="914400" cy="1268995"/>
              <a:chOff x="2411689" y="1857607"/>
              <a:chExt cx="914400" cy="1268995"/>
            </a:xfrm>
          </p:grpSpPr>
          <p:pic>
            <p:nvPicPr>
              <p:cNvPr id="25" name="Graphic 24" descr="Database">
                <a:extLst>
                  <a:ext uri="{FF2B5EF4-FFF2-40B4-BE49-F238E27FC236}">
                    <a16:creationId xmlns:a16="http://schemas.microsoft.com/office/drawing/2014/main" id="{1F1D6836-A16E-486E-871F-4D4671CDDC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411689" y="185760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6FCCF9B-6A64-464E-BC39-CF699A733353}"/>
                  </a:ext>
                </a:extLst>
              </p:cNvPr>
              <p:cNvSpPr txBox="1"/>
              <p:nvPr/>
            </p:nvSpPr>
            <p:spPr>
              <a:xfrm>
                <a:off x="2559471" y="2757270"/>
                <a:ext cx="6188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>
                    <a:solidFill>
                      <a:schemeClr val="tx2"/>
                    </a:solidFill>
                  </a:rPr>
                  <a:t>DB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C65A9F1-A550-482D-9EA9-6A8C782D2BD6}"/>
                </a:ext>
              </a:extLst>
            </p:cNvPr>
            <p:cNvGrpSpPr/>
            <p:nvPr/>
          </p:nvGrpSpPr>
          <p:grpSpPr>
            <a:xfrm>
              <a:off x="3655597" y="3698533"/>
              <a:ext cx="1553869" cy="1429404"/>
              <a:chOff x="3218758" y="3698533"/>
              <a:chExt cx="1553869" cy="1429404"/>
            </a:xfrm>
          </p:grpSpPr>
          <p:pic>
            <p:nvPicPr>
              <p:cNvPr id="23" name="Graphic 22" descr="Computer">
                <a:extLst>
                  <a:ext uri="{FF2B5EF4-FFF2-40B4-BE49-F238E27FC236}">
                    <a16:creationId xmlns:a16="http://schemas.microsoft.com/office/drawing/2014/main" id="{6F42839D-FECC-4400-BBBE-1D9881A457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419788" y="369853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8E5ABD0-D2D8-4CAF-A931-A770AA202254}"/>
                  </a:ext>
                </a:extLst>
              </p:cNvPr>
              <p:cNvSpPr txBox="1"/>
              <p:nvPr/>
            </p:nvSpPr>
            <p:spPr>
              <a:xfrm>
                <a:off x="3218758" y="4481606"/>
                <a:ext cx="155386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>
                    <a:solidFill>
                      <a:schemeClr val="tx2"/>
                    </a:solidFill>
                  </a:rPr>
                  <a:t>Server </a:t>
                </a:r>
                <a:r>
                  <a:rPr lang="de-DE" err="1">
                    <a:solidFill>
                      <a:schemeClr val="tx2"/>
                    </a:solidFill>
                  </a:rPr>
                  <a:t>Application</a:t>
                </a:r>
                <a:endParaRPr lang="de-DE">
                  <a:solidFill>
                    <a:schemeClr val="tx2"/>
                  </a:solidFill>
                </a:endParaRPr>
              </a:p>
            </p:txBody>
          </p: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8955BB3-C7B0-464C-9337-89F05A3F60C2}"/>
                </a:ext>
              </a:extLst>
            </p:cNvPr>
            <p:cNvCxnSpPr>
              <a:cxnSpLocks/>
            </p:cNvCxnSpPr>
            <p:nvPr/>
          </p:nvCxnSpPr>
          <p:spPr>
            <a:xfrm>
              <a:off x="3237335" y="2961256"/>
              <a:ext cx="559136" cy="737277"/>
            </a:xfrm>
            <a:prstGeom prst="straightConnector1">
              <a:avLst/>
            </a:prstGeom>
            <a:ln w="38100">
              <a:solidFill>
                <a:schemeClr val="tx2">
                  <a:alpha val="6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4122784-280A-429F-A852-DC19C53AA759}"/>
                </a:ext>
              </a:extLst>
            </p:cNvPr>
            <p:cNvSpPr/>
            <p:nvPr/>
          </p:nvSpPr>
          <p:spPr>
            <a:xfrm>
              <a:off x="1791856" y="1337111"/>
              <a:ext cx="3763144" cy="4835088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570BC0A-26EC-46A8-BC1F-10067AD57F0A}"/>
              </a:ext>
            </a:extLst>
          </p:cNvPr>
          <p:cNvGrpSpPr/>
          <p:nvPr/>
        </p:nvGrpSpPr>
        <p:grpSpPr>
          <a:xfrm>
            <a:off x="6574915" y="1299201"/>
            <a:ext cx="3989907" cy="4211999"/>
            <a:chOff x="7487597" y="1320344"/>
            <a:chExt cx="3989907" cy="4211999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2832D8B-7DC3-40D6-8C3D-9013C3783AAE}"/>
                </a:ext>
              </a:extLst>
            </p:cNvPr>
            <p:cNvGrpSpPr/>
            <p:nvPr/>
          </p:nvGrpSpPr>
          <p:grpSpPr>
            <a:xfrm>
              <a:off x="9315836" y="3664753"/>
              <a:ext cx="1280027" cy="1454036"/>
              <a:chOff x="8922303" y="3225162"/>
              <a:chExt cx="1280027" cy="1454036"/>
            </a:xfrm>
          </p:grpSpPr>
          <p:pic>
            <p:nvPicPr>
              <p:cNvPr id="34" name="Graphic 33" descr="Smart Phone">
                <a:extLst>
                  <a:ext uri="{FF2B5EF4-FFF2-40B4-BE49-F238E27FC236}">
                    <a16:creationId xmlns:a16="http://schemas.microsoft.com/office/drawing/2014/main" id="{1B395B72-8E18-4FFF-B69F-E9B405DAB8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983902" y="3225162"/>
                <a:ext cx="1106239" cy="1106239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071EFB1-B320-4BF4-AF53-90BD90599737}"/>
                  </a:ext>
                </a:extLst>
              </p:cNvPr>
              <p:cNvSpPr txBox="1"/>
              <p:nvPr/>
            </p:nvSpPr>
            <p:spPr>
              <a:xfrm>
                <a:off x="8922303" y="4309866"/>
                <a:ext cx="12800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>
                    <a:solidFill>
                      <a:schemeClr val="tx2"/>
                    </a:solidFill>
                  </a:rPr>
                  <a:t>App View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DF2B1BF-1333-4F05-A82A-521F6C18FA9B}"/>
                </a:ext>
              </a:extLst>
            </p:cNvPr>
            <p:cNvGrpSpPr/>
            <p:nvPr/>
          </p:nvGrpSpPr>
          <p:grpSpPr>
            <a:xfrm>
              <a:off x="8115098" y="1949330"/>
              <a:ext cx="1272742" cy="1740184"/>
              <a:chOff x="8983902" y="3225162"/>
              <a:chExt cx="1272742" cy="1740184"/>
            </a:xfrm>
          </p:grpSpPr>
          <p:pic>
            <p:nvPicPr>
              <p:cNvPr id="32" name="Graphic 31" descr="Smart Phone">
                <a:extLst>
                  <a:ext uri="{FF2B5EF4-FFF2-40B4-BE49-F238E27FC236}">
                    <a16:creationId xmlns:a16="http://schemas.microsoft.com/office/drawing/2014/main" id="{31B65ED6-C7EC-48A1-A27F-BCD5F0FC79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983902" y="3225162"/>
                <a:ext cx="1106239" cy="1106239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922C55F-3964-48E7-84DC-BF5F92511197}"/>
                  </a:ext>
                </a:extLst>
              </p:cNvPr>
              <p:cNvSpPr txBox="1"/>
              <p:nvPr/>
            </p:nvSpPr>
            <p:spPr>
              <a:xfrm>
                <a:off x="9048461" y="4319015"/>
                <a:ext cx="12081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>
                    <a:solidFill>
                      <a:schemeClr val="tx2"/>
                    </a:solidFill>
                  </a:rPr>
                  <a:t>Java </a:t>
                </a:r>
                <a:r>
                  <a:rPr lang="de-DE" err="1">
                    <a:solidFill>
                      <a:schemeClr val="tx2"/>
                    </a:solidFill>
                  </a:rPr>
                  <a:t>Activity</a:t>
                </a:r>
                <a:endParaRPr lang="de-DE">
                  <a:solidFill>
                    <a:schemeClr val="tx2"/>
                  </a:solidFill>
                </a:endParaRPr>
              </a:p>
            </p:txBody>
          </p:sp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DB5D40C-FF44-41B3-9DE4-196F74F64A6E}"/>
                </a:ext>
              </a:extLst>
            </p:cNvPr>
            <p:cNvCxnSpPr>
              <a:cxnSpLocks/>
            </p:cNvCxnSpPr>
            <p:nvPr/>
          </p:nvCxnSpPr>
          <p:spPr>
            <a:xfrm>
              <a:off x="9090924" y="2640368"/>
              <a:ext cx="518638" cy="851272"/>
            </a:xfrm>
            <a:prstGeom prst="straightConnector1">
              <a:avLst/>
            </a:prstGeom>
            <a:ln w="38100">
              <a:solidFill>
                <a:schemeClr val="tx2">
                  <a:alpha val="6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25E8F99-BA56-4818-A267-4DE7870DEABB}"/>
                </a:ext>
              </a:extLst>
            </p:cNvPr>
            <p:cNvSpPr/>
            <p:nvPr/>
          </p:nvSpPr>
          <p:spPr>
            <a:xfrm>
              <a:off x="7487597" y="1320344"/>
              <a:ext cx="3989907" cy="4211999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DE9DA8C-9DBC-4CAE-8C8E-C1B840877944}"/>
              </a:ext>
            </a:extLst>
          </p:cNvPr>
          <p:cNvGrpSpPr/>
          <p:nvPr/>
        </p:nvGrpSpPr>
        <p:grpSpPr>
          <a:xfrm>
            <a:off x="4386394" y="2728899"/>
            <a:ext cx="2950033" cy="1757226"/>
            <a:chOff x="5189666" y="2488405"/>
            <a:chExt cx="2716284" cy="152804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E3C7E90-925A-4687-B21A-D402A557CFFA}"/>
                </a:ext>
              </a:extLst>
            </p:cNvPr>
            <p:cNvSpPr txBox="1"/>
            <p:nvPr/>
          </p:nvSpPr>
          <p:spPr>
            <a:xfrm>
              <a:off x="5862778" y="3308561"/>
              <a:ext cx="166802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>
                  <a:solidFill>
                    <a:schemeClr val="tx2"/>
                  </a:solidFill>
                </a:rPr>
                <a:t>Netzwerk-verbindung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C8B7B80-EFAB-4EBB-88B5-AE4CC016F9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9666" y="2488405"/>
              <a:ext cx="2716284" cy="1023856"/>
            </a:xfrm>
            <a:prstGeom prst="straightConnector1">
              <a:avLst/>
            </a:prstGeom>
            <a:ln w="76200">
              <a:solidFill>
                <a:schemeClr val="tx2">
                  <a:alpha val="6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72C32C8-04B0-4B7A-B87A-CF494C8BFF96}"/>
              </a:ext>
            </a:extLst>
          </p:cNvPr>
          <p:cNvSpPr txBox="1"/>
          <p:nvPr/>
        </p:nvSpPr>
        <p:spPr>
          <a:xfrm>
            <a:off x="3971757" y="5842081"/>
            <a:ext cx="18115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b="1">
                <a:solidFill>
                  <a:schemeClr val="tx2"/>
                </a:solidFill>
              </a:rPr>
              <a:t>Server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12FD6F1-558F-4106-BB40-B5C1109D8B85}"/>
              </a:ext>
            </a:extLst>
          </p:cNvPr>
          <p:cNvSpPr txBox="1"/>
          <p:nvPr/>
        </p:nvSpPr>
        <p:spPr>
          <a:xfrm>
            <a:off x="6915691" y="5287090"/>
            <a:ext cx="18115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b="1">
                <a:solidFill>
                  <a:schemeClr val="tx2"/>
                </a:solidFill>
              </a:rPr>
              <a:t>App</a:t>
            </a:r>
          </a:p>
        </p:txBody>
      </p:sp>
    </p:spTree>
    <p:extLst>
      <p:ext uri="{BB962C8B-B14F-4D97-AF65-F5344CB8AC3E}">
        <p14:creationId xmlns:p14="http://schemas.microsoft.com/office/powerpoint/2010/main" val="999128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1109920" y="492335"/>
            <a:ext cx="2767068" cy="844776"/>
          </a:xfrm>
        </p:spPr>
        <p:txBody>
          <a:bodyPr anchor="t">
            <a:normAutofit/>
          </a:bodyPr>
          <a:lstStyle/>
          <a:p>
            <a:r>
              <a:rPr lang="de-DE" sz="2800" err="1">
                <a:solidFill>
                  <a:srgbClr val="76DBF4"/>
                </a:solidFill>
              </a:rPr>
              <a:t>test</a:t>
            </a:r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BF9A4A-4C84-4261-8A49-5FBA1D7BDCA6}"/>
              </a:ext>
            </a:extLst>
          </p:cNvPr>
          <p:cNvSpPr txBox="1"/>
          <p:nvPr/>
        </p:nvSpPr>
        <p:spPr>
          <a:xfrm>
            <a:off x="1109920" y="1744571"/>
            <a:ext cx="6242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/>
              <a:t>App Simulation mit Client-Server Verbindung</a:t>
            </a:r>
          </a:p>
        </p:txBody>
      </p:sp>
    </p:spTree>
    <p:extLst>
      <p:ext uri="{BB962C8B-B14F-4D97-AF65-F5344CB8AC3E}">
        <p14:creationId xmlns:p14="http://schemas.microsoft.com/office/powerpoint/2010/main" val="1157416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1109919" y="492335"/>
            <a:ext cx="7359825" cy="844776"/>
          </a:xfrm>
        </p:spPr>
        <p:txBody>
          <a:bodyPr anchor="t">
            <a:normAutofit/>
          </a:bodyPr>
          <a:lstStyle/>
          <a:p>
            <a:r>
              <a:rPr lang="de-DE" sz="2800" dirty="0">
                <a:solidFill>
                  <a:srgbClr val="76DBF4"/>
                </a:solidFill>
              </a:rPr>
              <a:t>Test – Termin-Algorithmus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D87D8D5-DAF7-49DA-878F-3C3B98FBD296}"/>
              </a:ext>
            </a:extLst>
          </p:cNvPr>
          <p:cNvSpPr/>
          <p:nvPr/>
        </p:nvSpPr>
        <p:spPr>
          <a:xfrm>
            <a:off x="1220257" y="2782205"/>
            <a:ext cx="1522719" cy="442474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Termin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EC809A-C913-48B7-A3EE-8DB89D4CD814}"/>
              </a:ext>
            </a:extLst>
          </p:cNvPr>
          <p:cNvGrpSpPr/>
          <p:nvPr/>
        </p:nvGrpSpPr>
        <p:grpSpPr>
          <a:xfrm>
            <a:off x="6228572" y="1626815"/>
            <a:ext cx="2459745" cy="3127084"/>
            <a:chOff x="6378201" y="1668652"/>
            <a:chExt cx="2198451" cy="3127084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49361EC8-3F1D-4A65-8D82-AC38A78D726F}"/>
                </a:ext>
              </a:extLst>
            </p:cNvPr>
            <p:cNvSpPr/>
            <p:nvPr/>
          </p:nvSpPr>
          <p:spPr>
            <a:xfrm>
              <a:off x="6378201" y="1668652"/>
              <a:ext cx="2198451" cy="3127084"/>
            </a:xfrm>
            <a:prstGeom prst="roundRect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218ACAB7-FC94-4979-82D9-655040B192E1}"/>
                </a:ext>
              </a:extLst>
            </p:cNvPr>
            <p:cNvSpPr/>
            <p:nvPr/>
          </p:nvSpPr>
          <p:spPr>
            <a:xfrm>
              <a:off x="6619892" y="1794803"/>
              <a:ext cx="1740807" cy="44247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ysClr val="windowText" lastClr="000000"/>
                  </a:solidFill>
                </a:rPr>
                <a:t>Termin 1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96A0976-15FF-41B6-9974-35F1D860CA52}"/>
                </a:ext>
              </a:extLst>
            </p:cNvPr>
            <p:cNvSpPr/>
            <p:nvPr/>
          </p:nvSpPr>
          <p:spPr>
            <a:xfrm>
              <a:off x="6619893" y="2368242"/>
              <a:ext cx="1740807" cy="44247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ysClr val="windowText" lastClr="000000"/>
                  </a:solidFill>
                </a:rPr>
                <a:t>Termin 2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4F2AABB-122D-4CC3-A203-CC1CA196F916}"/>
                </a:ext>
              </a:extLst>
            </p:cNvPr>
            <p:cNvSpPr/>
            <p:nvPr/>
          </p:nvSpPr>
          <p:spPr>
            <a:xfrm>
              <a:off x="6619892" y="2932379"/>
              <a:ext cx="1740807" cy="44247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ysClr val="windowText" lastClr="000000"/>
                  </a:solidFill>
                </a:rPr>
                <a:t>Termin 3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CC08237-4040-4458-85F8-13AD8E2ED117}"/>
                </a:ext>
              </a:extLst>
            </p:cNvPr>
            <p:cNvSpPr/>
            <p:nvPr/>
          </p:nvSpPr>
          <p:spPr>
            <a:xfrm>
              <a:off x="6625947" y="4026651"/>
              <a:ext cx="1740807" cy="44247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ysClr val="windowText" lastClr="000000"/>
                  </a:solidFill>
                </a:rPr>
                <a:t>Termin 4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FBCCE53-9959-4365-BC62-37E13393DB5C}"/>
              </a:ext>
            </a:extLst>
          </p:cNvPr>
          <p:cNvSpPr txBox="1"/>
          <p:nvPr/>
        </p:nvSpPr>
        <p:spPr>
          <a:xfrm>
            <a:off x="6228572" y="4855906"/>
            <a:ext cx="24165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dirty="0">
                <a:solidFill>
                  <a:schemeClr val="tx2"/>
                </a:solidFill>
              </a:rPr>
              <a:t>Liste der Termine am Tag X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2179E5B-3C4D-45D0-9CAC-C41D75A8010E}"/>
              </a:ext>
            </a:extLst>
          </p:cNvPr>
          <p:cNvCxnSpPr>
            <a:cxnSpLocks/>
          </p:cNvCxnSpPr>
          <p:nvPr/>
        </p:nvCxnSpPr>
        <p:spPr>
          <a:xfrm>
            <a:off x="2879387" y="3003442"/>
            <a:ext cx="307394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15E652E-0724-4E8D-B082-B08CFB1C0950}"/>
              </a:ext>
            </a:extLst>
          </p:cNvPr>
          <p:cNvSpPr/>
          <p:nvPr/>
        </p:nvSpPr>
        <p:spPr>
          <a:xfrm>
            <a:off x="6488797" y="3436679"/>
            <a:ext cx="1957900" cy="442474"/>
          </a:xfrm>
          <a:prstGeom prst="roundRect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Neuer Termin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17BDB7-7074-4BF1-8B7C-4A64C721ABB4}"/>
              </a:ext>
            </a:extLst>
          </p:cNvPr>
          <p:cNvSpPr txBox="1"/>
          <p:nvPr/>
        </p:nvSpPr>
        <p:spPr>
          <a:xfrm>
            <a:off x="3604469" y="3109712"/>
            <a:ext cx="21120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dirty="0">
                <a:solidFill>
                  <a:schemeClr val="tx2"/>
                </a:solidFill>
              </a:rPr>
              <a:t>Früheste Terminierung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2314D0-A04D-4B1F-8831-CA572731EA1F}"/>
              </a:ext>
            </a:extLst>
          </p:cNvPr>
          <p:cNvSpPr txBox="1"/>
          <p:nvPr/>
        </p:nvSpPr>
        <p:spPr>
          <a:xfrm>
            <a:off x="783960" y="3333016"/>
            <a:ext cx="26819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de-DE" sz="2200" dirty="0">
                <a:solidFill>
                  <a:schemeClr val="tx2"/>
                </a:solidFill>
              </a:rPr>
              <a:t>Datum (Tag X)</a:t>
            </a:r>
          </a:p>
          <a:p>
            <a:pPr marL="342900" indent="-342900">
              <a:buFontTx/>
              <a:buChar char="-"/>
            </a:pPr>
            <a:r>
              <a:rPr lang="de-DE" sz="2200" dirty="0">
                <a:solidFill>
                  <a:schemeClr val="tx2"/>
                </a:solidFill>
              </a:rPr>
              <a:t>Startzeit</a:t>
            </a:r>
          </a:p>
          <a:p>
            <a:pPr marL="342900" indent="-342900">
              <a:buFontTx/>
              <a:buChar char="-"/>
            </a:pPr>
            <a:r>
              <a:rPr lang="de-DE" sz="2200" dirty="0">
                <a:solidFill>
                  <a:schemeClr val="tx2"/>
                </a:solidFill>
              </a:rPr>
              <a:t>Dauer</a:t>
            </a:r>
          </a:p>
        </p:txBody>
      </p:sp>
    </p:spTree>
    <p:extLst>
      <p:ext uri="{BB962C8B-B14F-4D97-AF65-F5344CB8AC3E}">
        <p14:creationId xmlns:p14="http://schemas.microsoft.com/office/powerpoint/2010/main" val="72754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28" grpId="0" animBg="1"/>
      <p:bldP spid="29" grpId="0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1982" y="1703501"/>
            <a:ext cx="8737600" cy="2716107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668730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5840" y="1654340"/>
            <a:ext cx="8737600" cy="2716107"/>
          </a:xfrm>
        </p:spPr>
        <p:txBody>
          <a:bodyPr anchor="t">
            <a:norm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Vielen</a:t>
            </a:r>
            <a:r>
              <a:rPr lang="en-US" dirty="0">
                <a:solidFill>
                  <a:schemeClr val="tx2"/>
                </a:solidFill>
              </a:rPr>
              <a:t> dank </a:t>
            </a:r>
            <a:r>
              <a:rPr lang="en-US" dirty="0" err="1">
                <a:solidFill>
                  <a:schemeClr val="tx2"/>
                </a:solidFill>
              </a:rPr>
              <a:t>für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ihre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aufmerksamkeit</a:t>
            </a:r>
            <a:r>
              <a:rPr lang="en-US" dirty="0">
                <a:solidFill>
                  <a:schemeClr val="tx2"/>
                </a:solidFill>
              </a:rPr>
              <a:t>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5840" y="5496794"/>
            <a:ext cx="8994491" cy="914401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Miriam Schnitzler, Hannes Baum, Masoud </a:t>
            </a:r>
            <a:r>
              <a:rPr lang="en-US" sz="1600" dirty="0" err="1">
                <a:solidFill>
                  <a:schemeClr val="tx1"/>
                </a:solidFill>
              </a:rPr>
              <a:t>Arabiyoun</a:t>
            </a:r>
            <a:r>
              <a:rPr lang="en-US" sz="1600" dirty="0">
                <a:solidFill>
                  <a:schemeClr val="tx1"/>
                </a:solidFill>
              </a:rPr>
              <a:t>, Simon Martin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CDD8618-086D-4A0D-8D5C-3FEFBC7213C7}"/>
              </a:ext>
            </a:extLst>
          </p:cNvPr>
          <p:cNvSpPr txBox="1">
            <a:spLocks/>
          </p:cNvSpPr>
          <p:nvPr/>
        </p:nvSpPr>
        <p:spPr>
          <a:xfrm>
            <a:off x="1004915" y="4370447"/>
            <a:ext cx="8994491" cy="9144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tx1"/>
                </a:solidFill>
              </a:rPr>
              <a:t>Github</a:t>
            </a:r>
            <a:r>
              <a:rPr lang="en-US" sz="2000" dirty="0">
                <a:solidFill>
                  <a:schemeClr val="tx1"/>
                </a:solidFill>
              </a:rPr>
              <a:t>: https://github.com/hannesbaum/ATdIT_Gruppe1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1E40C2-7761-40B1-AC5D-72CD6F768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723" y="3742492"/>
            <a:ext cx="1542356" cy="154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973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109920" y="492335"/>
            <a:ext cx="2767068" cy="844776"/>
          </a:xfrm>
        </p:spPr>
        <p:txBody>
          <a:bodyPr anchor="t">
            <a:normAutofit/>
          </a:bodyPr>
          <a:lstStyle/>
          <a:p>
            <a:r>
              <a:rPr lang="de-DE" sz="2800">
                <a:solidFill>
                  <a:srgbClr val="76DBF4"/>
                </a:solidFill>
              </a:rPr>
              <a:t>Inhalt</a:t>
            </a:r>
            <a:endParaRPr lang="en-US" sz="280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21BC27-7D54-43F6-8D16-FFDD0CD1D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920" y="1756415"/>
            <a:ext cx="8444601" cy="265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80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1109920" y="492335"/>
            <a:ext cx="2767068" cy="844776"/>
          </a:xfrm>
        </p:spPr>
        <p:txBody>
          <a:bodyPr anchor="t">
            <a:normAutofit/>
          </a:bodyPr>
          <a:lstStyle/>
          <a:p>
            <a:r>
              <a:rPr lang="de-DE" sz="2800" err="1">
                <a:solidFill>
                  <a:srgbClr val="76DBF4"/>
                </a:solidFill>
              </a:rPr>
              <a:t>understand</a:t>
            </a:r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9AF854B1-2A84-4B73-9816-59174E0D10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9920" y="1439488"/>
            <a:ext cx="6673254" cy="4397894"/>
          </a:xfrm>
        </p:spPr>
        <p:txBody>
          <a:bodyPr>
            <a:normAutofit/>
          </a:bodyPr>
          <a:lstStyle/>
          <a:p>
            <a:r>
              <a:rPr lang="en-US" sz="3200" i="1" dirty="0">
                <a:solidFill>
                  <a:schemeClr val="tx1"/>
                </a:solidFill>
              </a:rPr>
              <a:t>“</a:t>
            </a:r>
            <a:r>
              <a:rPr lang="en-US" sz="3200" i="1" dirty="0" err="1">
                <a:solidFill>
                  <a:schemeClr val="tx1"/>
                </a:solidFill>
              </a:rPr>
              <a:t>Sucht</a:t>
            </a:r>
            <a:r>
              <a:rPr lang="en-US" sz="3200" i="1" dirty="0">
                <a:solidFill>
                  <a:schemeClr val="tx1"/>
                </a:solidFill>
              </a:rPr>
              <a:t> </a:t>
            </a:r>
            <a:r>
              <a:rPr lang="en-US" sz="3200" i="1" dirty="0" err="1">
                <a:solidFill>
                  <a:schemeClr val="tx1"/>
                </a:solidFill>
              </a:rPr>
              <a:t>euch</a:t>
            </a:r>
            <a:r>
              <a:rPr lang="en-US" sz="3200" i="1" dirty="0">
                <a:solidFill>
                  <a:schemeClr val="tx1"/>
                </a:solidFill>
              </a:rPr>
              <a:t> </a:t>
            </a:r>
            <a:r>
              <a:rPr lang="en-US" sz="3200" i="1" dirty="0" err="1">
                <a:solidFill>
                  <a:schemeClr val="tx1"/>
                </a:solidFill>
              </a:rPr>
              <a:t>ein</a:t>
            </a:r>
            <a:r>
              <a:rPr lang="en-US" sz="3200" i="1" dirty="0">
                <a:solidFill>
                  <a:schemeClr val="tx1"/>
                </a:solidFill>
              </a:rPr>
              <a:t> </a:t>
            </a:r>
            <a:r>
              <a:rPr lang="en-US" sz="3200" i="1" dirty="0" err="1">
                <a:solidFill>
                  <a:schemeClr val="tx1"/>
                </a:solidFill>
              </a:rPr>
              <a:t>Berufsfeld</a:t>
            </a:r>
            <a:r>
              <a:rPr lang="en-US" sz="3200" i="1" dirty="0">
                <a:solidFill>
                  <a:schemeClr val="tx1"/>
                </a:solidFill>
              </a:rPr>
              <a:t> </a:t>
            </a:r>
            <a:r>
              <a:rPr lang="en-US" sz="3200" i="1" dirty="0" err="1">
                <a:solidFill>
                  <a:schemeClr val="tx1"/>
                </a:solidFill>
              </a:rPr>
              <a:t>aus</a:t>
            </a:r>
            <a:r>
              <a:rPr lang="en-US" sz="3200" i="1" dirty="0">
                <a:solidFill>
                  <a:schemeClr val="tx1"/>
                </a:solidFill>
              </a:rPr>
              <a:t>, </a:t>
            </a:r>
            <a:r>
              <a:rPr lang="en-US" sz="3200" i="1" dirty="0" err="1">
                <a:solidFill>
                  <a:schemeClr val="tx1"/>
                </a:solidFill>
              </a:rPr>
              <a:t>dessen</a:t>
            </a:r>
            <a:r>
              <a:rPr lang="en-US" sz="3200" i="1" dirty="0">
                <a:solidFill>
                  <a:schemeClr val="tx1"/>
                </a:solidFill>
              </a:rPr>
              <a:t> </a:t>
            </a:r>
            <a:r>
              <a:rPr lang="en-US" sz="3200" i="1" dirty="0" err="1">
                <a:solidFill>
                  <a:schemeClr val="tx1"/>
                </a:solidFill>
              </a:rPr>
              <a:t>Aufgabenfeld</a:t>
            </a:r>
            <a:r>
              <a:rPr lang="en-US" sz="3200" i="1" dirty="0">
                <a:solidFill>
                  <a:schemeClr val="tx1"/>
                </a:solidFill>
              </a:rPr>
              <a:t> </a:t>
            </a:r>
            <a:r>
              <a:rPr lang="en-US" sz="3200" i="1" dirty="0" err="1">
                <a:solidFill>
                  <a:schemeClr val="tx1"/>
                </a:solidFill>
              </a:rPr>
              <a:t>sich</a:t>
            </a:r>
            <a:r>
              <a:rPr lang="en-US" sz="3200" i="1" dirty="0">
                <a:solidFill>
                  <a:schemeClr val="tx1"/>
                </a:solidFill>
              </a:rPr>
              <a:t> </a:t>
            </a:r>
            <a:r>
              <a:rPr lang="en-US" sz="3200" i="1" dirty="0" err="1">
                <a:solidFill>
                  <a:schemeClr val="tx1"/>
                </a:solidFill>
              </a:rPr>
              <a:t>verändert</a:t>
            </a:r>
            <a:r>
              <a:rPr lang="en-US" sz="3200" i="1" dirty="0">
                <a:solidFill>
                  <a:schemeClr val="tx1"/>
                </a:solidFill>
              </a:rPr>
              <a:t>, </a:t>
            </a:r>
            <a:r>
              <a:rPr lang="en-US" sz="3200" i="1" dirty="0" err="1">
                <a:solidFill>
                  <a:schemeClr val="tx1"/>
                </a:solidFill>
              </a:rPr>
              <a:t>erstellt</a:t>
            </a:r>
            <a:r>
              <a:rPr lang="en-US" sz="3200" i="1" dirty="0">
                <a:solidFill>
                  <a:schemeClr val="tx1"/>
                </a:solidFill>
              </a:rPr>
              <a:t> </a:t>
            </a:r>
            <a:r>
              <a:rPr lang="en-US" sz="3200" i="1" dirty="0" err="1">
                <a:solidFill>
                  <a:schemeClr val="tx1"/>
                </a:solidFill>
              </a:rPr>
              <a:t>einen</a:t>
            </a:r>
            <a:r>
              <a:rPr lang="en-US" sz="3200" i="1" dirty="0">
                <a:solidFill>
                  <a:schemeClr val="tx1"/>
                </a:solidFill>
              </a:rPr>
              <a:t> </a:t>
            </a:r>
            <a:r>
              <a:rPr lang="en-US" sz="3200" i="1" dirty="0" err="1">
                <a:solidFill>
                  <a:schemeClr val="tx1"/>
                </a:solidFill>
              </a:rPr>
              <a:t>Prototypen</a:t>
            </a:r>
            <a:r>
              <a:rPr lang="en-US" sz="3200" i="1" dirty="0">
                <a:solidFill>
                  <a:schemeClr val="tx1"/>
                </a:solidFill>
              </a:rPr>
              <a:t>, der die </a:t>
            </a:r>
            <a:r>
              <a:rPr lang="en-US" sz="3200" i="1" dirty="0" err="1">
                <a:solidFill>
                  <a:schemeClr val="tx1"/>
                </a:solidFill>
              </a:rPr>
              <a:t>erwartete</a:t>
            </a:r>
            <a:r>
              <a:rPr lang="en-US" sz="3200" i="1" dirty="0">
                <a:solidFill>
                  <a:schemeClr val="tx1"/>
                </a:solidFill>
              </a:rPr>
              <a:t> </a:t>
            </a:r>
            <a:r>
              <a:rPr lang="en-US" sz="3200" i="1" dirty="0" err="1">
                <a:solidFill>
                  <a:schemeClr val="tx1"/>
                </a:solidFill>
              </a:rPr>
              <a:t>Veränderung</a:t>
            </a:r>
            <a:r>
              <a:rPr lang="en-US" sz="3200" i="1" dirty="0">
                <a:solidFill>
                  <a:schemeClr val="tx1"/>
                </a:solidFill>
              </a:rPr>
              <a:t> </a:t>
            </a:r>
            <a:r>
              <a:rPr lang="en-US" sz="3200" i="1" dirty="0" err="1">
                <a:solidFill>
                  <a:schemeClr val="tx1"/>
                </a:solidFill>
              </a:rPr>
              <a:t>darstellt</a:t>
            </a:r>
            <a:r>
              <a:rPr lang="en-US" sz="3200" i="1" dirty="0">
                <a:solidFill>
                  <a:schemeClr val="tx1"/>
                </a:solidFill>
              </a:rPr>
              <a:t> und </a:t>
            </a:r>
            <a:r>
              <a:rPr lang="en-US" sz="3200" i="1" dirty="0" err="1">
                <a:solidFill>
                  <a:schemeClr val="tx1"/>
                </a:solidFill>
              </a:rPr>
              <a:t>entwerft</a:t>
            </a:r>
            <a:r>
              <a:rPr lang="en-US" sz="3200" i="1" dirty="0">
                <a:solidFill>
                  <a:schemeClr val="tx1"/>
                </a:solidFill>
              </a:rPr>
              <a:t> die </a:t>
            </a:r>
            <a:r>
              <a:rPr lang="en-US" sz="3200" i="1" dirty="0" err="1">
                <a:solidFill>
                  <a:schemeClr val="tx1"/>
                </a:solidFill>
              </a:rPr>
              <a:t>passende</a:t>
            </a:r>
            <a:r>
              <a:rPr lang="en-US" sz="3200" i="1" dirty="0">
                <a:solidFill>
                  <a:schemeClr val="tx1"/>
                </a:solidFill>
              </a:rPr>
              <a:t> Software </a:t>
            </a:r>
            <a:r>
              <a:rPr lang="en-US" sz="3200" i="1" dirty="0" err="1">
                <a:solidFill>
                  <a:schemeClr val="tx1"/>
                </a:solidFill>
              </a:rPr>
              <a:t>dafür</a:t>
            </a:r>
            <a:r>
              <a:rPr lang="en-US" sz="3200" i="1" dirty="0">
                <a:solidFill>
                  <a:schemeClr val="tx1"/>
                </a:solidFill>
              </a:rPr>
              <a:t>”</a:t>
            </a:r>
          </a:p>
          <a:p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215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1109920" y="492335"/>
            <a:ext cx="2767068" cy="844776"/>
          </a:xfrm>
        </p:spPr>
        <p:txBody>
          <a:bodyPr anchor="t">
            <a:normAutofit/>
          </a:bodyPr>
          <a:lstStyle/>
          <a:p>
            <a:r>
              <a:rPr lang="de-DE" sz="2800" err="1">
                <a:solidFill>
                  <a:srgbClr val="76DBF4"/>
                </a:solidFill>
              </a:rPr>
              <a:t>observe</a:t>
            </a:r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4FA08DE2-8B2B-44C4-9638-6B574BC945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9920" y="1439488"/>
            <a:ext cx="5907568" cy="391932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tx1"/>
                </a:solidFill>
              </a:rPr>
              <a:t>Gemeinsame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Merkmale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aussterbender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Berufe</a:t>
            </a:r>
            <a:endParaRPr lang="en-US" sz="32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=&gt; </a:t>
            </a:r>
            <a:r>
              <a:rPr lang="en-US" sz="3200" dirty="0" err="1">
                <a:solidFill>
                  <a:schemeClr val="tx1"/>
                </a:solidFill>
              </a:rPr>
              <a:t>Zählerableser</a:t>
            </a:r>
            <a:endParaRPr lang="en-US" sz="32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=&gt; Ableser von </a:t>
            </a:r>
            <a:r>
              <a:rPr lang="en-US" sz="3200" dirty="0" err="1">
                <a:solidFill>
                  <a:schemeClr val="tx1"/>
                </a:solidFill>
              </a:rPr>
              <a:t>Heizkostenverteiler</a:t>
            </a:r>
            <a:endParaRPr lang="en-US" sz="3200" dirty="0">
              <a:solidFill>
                <a:schemeClr val="tx1"/>
              </a:solidFill>
              <a:ea typeface="+mn-lt"/>
              <a:cs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19" name="Picture 2" descr="A picture containing toiletry&#10;&#10;Description generated with very high confidence">
            <a:extLst>
              <a:ext uri="{FF2B5EF4-FFF2-40B4-BE49-F238E27FC236}">
                <a16:creationId xmlns:a16="http://schemas.microsoft.com/office/drawing/2014/main" id="{D078F714-DBA1-4D3B-BA45-40E1AC390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473" y="2651105"/>
            <a:ext cx="3152439" cy="3318356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344182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1109920" y="492335"/>
            <a:ext cx="5346298" cy="844776"/>
          </a:xfrm>
        </p:spPr>
        <p:txBody>
          <a:bodyPr anchor="t">
            <a:normAutofit/>
          </a:bodyPr>
          <a:lstStyle/>
          <a:p>
            <a:r>
              <a:rPr lang="de-DE" sz="2800">
                <a:solidFill>
                  <a:srgbClr val="76DBF4"/>
                </a:solidFill>
              </a:rPr>
              <a:t>Point </a:t>
            </a:r>
            <a:r>
              <a:rPr lang="de-DE" sz="2800" err="1">
                <a:solidFill>
                  <a:srgbClr val="76DBF4"/>
                </a:solidFill>
              </a:rPr>
              <a:t>of</a:t>
            </a:r>
            <a:r>
              <a:rPr lang="de-DE" sz="2800">
                <a:solidFill>
                  <a:srgbClr val="76DBF4"/>
                </a:solidFill>
              </a:rPr>
              <a:t> </a:t>
            </a:r>
            <a:r>
              <a:rPr lang="de-DE" sz="2800" err="1">
                <a:solidFill>
                  <a:srgbClr val="76DBF4"/>
                </a:solidFill>
              </a:rPr>
              <a:t>view</a:t>
            </a:r>
            <a:r>
              <a:rPr lang="de-DE" sz="2800">
                <a:solidFill>
                  <a:srgbClr val="76DBF4"/>
                </a:solidFill>
              </a:rPr>
              <a:t> - Persona</a:t>
            </a:r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98B6512-84AF-4CBF-A42E-79CDFE81F0D9}"/>
              </a:ext>
            </a:extLst>
          </p:cNvPr>
          <p:cNvSpPr/>
          <p:nvPr/>
        </p:nvSpPr>
        <p:spPr>
          <a:xfrm>
            <a:off x="739466" y="1027246"/>
            <a:ext cx="11065164" cy="5218013"/>
          </a:xfrm>
          <a:prstGeom prst="roundRect">
            <a:avLst>
              <a:gd name="adj" fmla="val 5722"/>
            </a:avLst>
          </a:prstGeom>
          <a:gradFill>
            <a:gsLst>
              <a:gs pos="5000">
                <a:schemeClr val="bg1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bg1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C634EA0C-FD3B-47DD-ACF0-77547FF76A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9919" y="1914359"/>
            <a:ext cx="7650623" cy="332011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>
                <a:solidFill>
                  <a:schemeClr val="tx2"/>
                </a:solidFill>
              </a:rPr>
              <a:t>Name</a:t>
            </a:r>
            <a:r>
              <a:rPr lang="de-DE" sz="3200">
                <a:solidFill>
                  <a:schemeClr val="tx1"/>
                </a:solidFill>
              </a:rPr>
              <a:t>: Markus Kaufmann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>
                <a:solidFill>
                  <a:schemeClr val="tx2"/>
                </a:solidFill>
              </a:rPr>
              <a:t>Berufsbezeichnung</a:t>
            </a:r>
            <a:r>
              <a:rPr lang="de-DE" sz="3200">
                <a:solidFill>
                  <a:schemeClr val="tx1"/>
                </a:solidFill>
              </a:rPr>
              <a:t>: Zählerableser für Heizungen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>
                <a:solidFill>
                  <a:schemeClr val="tx2"/>
                </a:solidFill>
              </a:rPr>
              <a:t>Background</a:t>
            </a:r>
            <a:r>
              <a:rPr lang="de-DE" sz="3200">
                <a:solidFill>
                  <a:schemeClr val="tx1"/>
                </a:solidFill>
              </a:rPr>
              <a:t>: Selbstständig, Unternehmen mit mehreren Mitarbeitern</a:t>
            </a:r>
            <a:endParaRPr lang="en-US" sz="3200">
              <a:solidFill>
                <a:schemeClr val="tx1"/>
              </a:solidFill>
            </a:endParaRPr>
          </a:p>
        </p:txBody>
      </p:sp>
      <p:pic>
        <p:nvPicPr>
          <p:cNvPr id="18" name="Grafik 4" descr="Benutzer">
            <a:extLst>
              <a:ext uri="{FF2B5EF4-FFF2-40B4-BE49-F238E27FC236}">
                <a16:creationId xmlns:a16="http://schemas.microsoft.com/office/drawing/2014/main" id="{C972C838-399A-47F5-9312-5A9F9B6A4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50586" y="98813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31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E05E808-A4FC-460E-9579-E7F5ED901AC3}"/>
              </a:ext>
            </a:extLst>
          </p:cNvPr>
          <p:cNvSpPr/>
          <p:nvPr/>
        </p:nvSpPr>
        <p:spPr>
          <a:xfrm>
            <a:off x="711200" y="1054955"/>
            <a:ext cx="11065164" cy="5218013"/>
          </a:xfrm>
          <a:prstGeom prst="roundRect">
            <a:avLst>
              <a:gd name="adj" fmla="val 5722"/>
            </a:avLst>
          </a:prstGeom>
          <a:gradFill>
            <a:gsLst>
              <a:gs pos="5000">
                <a:schemeClr val="bg1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bg1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1109920" y="492335"/>
            <a:ext cx="5346298" cy="844776"/>
          </a:xfrm>
        </p:spPr>
        <p:txBody>
          <a:bodyPr anchor="t">
            <a:normAutofit/>
          </a:bodyPr>
          <a:lstStyle/>
          <a:p>
            <a:r>
              <a:rPr lang="de-DE" sz="2800">
                <a:solidFill>
                  <a:srgbClr val="76DBF4"/>
                </a:solidFill>
              </a:rPr>
              <a:t>Point </a:t>
            </a:r>
            <a:r>
              <a:rPr lang="de-DE" sz="2800" err="1">
                <a:solidFill>
                  <a:srgbClr val="76DBF4"/>
                </a:solidFill>
              </a:rPr>
              <a:t>of</a:t>
            </a:r>
            <a:r>
              <a:rPr lang="de-DE" sz="2800">
                <a:solidFill>
                  <a:srgbClr val="76DBF4"/>
                </a:solidFill>
              </a:rPr>
              <a:t> </a:t>
            </a:r>
            <a:r>
              <a:rPr lang="de-DE" sz="2800" err="1">
                <a:solidFill>
                  <a:srgbClr val="76DBF4"/>
                </a:solidFill>
              </a:rPr>
              <a:t>view</a:t>
            </a:r>
            <a:r>
              <a:rPr lang="de-DE" sz="2800">
                <a:solidFill>
                  <a:srgbClr val="76DBF4"/>
                </a:solidFill>
              </a:rPr>
              <a:t> - Persona</a:t>
            </a:r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C634EA0C-FD3B-47DD-ACF0-77547FF76A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9920" y="2772007"/>
            <a:ext cx="4681280" cy="2788736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>
                <a:solidFill>
                  <a:schemeClr val="tx1"/>
                </a:solidFill>
              </a:rPr>
              <a:t>Termin vereinbaren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>
                <a:solidFill>
                  <a:schemeClr val="tx1"/>
                </a:solidFill>
              </a:rPr>
              <a:t>Abrechnungen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>
                <a:solidFill>
                  <a:schemeClr val="tx1"/>
                </a:solidFill>
              </a:rPr>
              <a:t>Zählerablesen</a:t>
            </a:r>
          </a:p>
        </p:txBody>
      </p:sp>
      <p:pic>
        <p:nvPicPr>
          <p:cNvPr id="19" name="Grafik 4" descr="Dokument">
            <a:extLst>
              <a:ext uri="{FF2B5EF4-FFF2-40B4-BE49-F238E27FC236}">
                <a16:creationId xmlns:a16="http://schemas.microsoft.com/office/drawing/2014/main" id="{BA3A9433-28B4-45EC-8B31-7850AA50D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2814" y="1573133"/>
            <a:ext cx="914400" cy="8760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08EF58-037C-4732-B652-611CE5BFD2DF}"/>
              </a:ext>
            </a:extLst>
          </p:cNvPr>
          <p:cNvSpPr txBox="1"/>
          <p:nvPr/>
        </p:nvSpPr>
        <p:spPr>
          <a:xfrm>
            <a:off x="1102065" y="1772956"/>
            <a:ext cx="41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>
                <a:solidFill>
                  <a:schemeClr val="tx2"/>
                </a:solidFill>
              </a:rPr>
              <a:t>Zuständigkeiten</a:t>
            </a:r>
          </a:p>
        </p:txBody>
      </p:sp>
      <p:pic>
        <p:nvPicPr>
          <p:cNvPr id="21" name="Grafik 5" descr="Volltreffer">
            <a:extLst>
              <a:ext uri="{FF2B5EF4-FFF2-40B4-BE49-F238E27FC236}">
                <a16:creationId xmlns:a16="http://schemas.microsoft.com/office/drawing/2014/main" id="{59178882-FB25-4FF4-B406-08C66DE1A5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08095" y="1436434"/>
            <a:ext cx="914400" cy="914400"/>
          </a:xfrm>
          <a:prstGeom prst="rect">
            <a:avLst/>
          </a:prstGeom>
        </p:spPr>
      </p:pic>
      <p:sp>
        <p:nvSpPr>
          <p:cNvPr id="22" name="Subtitle 2">
            <a:extLst>
              <a:ext uri="{FF2B5EF4-FFF2-40B4-BE49-F238E27FC236}">
                <a16:creationId xmlns:a16="http://schemas.microsoft.com/office/drawing/2014/main" id="{CD08FF15-51AA-46B4-9A71-554BEB8DEDA1}"/>
              </a:ext>
            </a:extLst>
          </p:cNvPr>
          <p:cNvSpPr txBox="1">
            <a:spLocks/>
          </p:cNvSpPr>
          <p:nvPr/>
        </p:nvSpPr>
        <p:spPr>
          <a:xfrm>
            <a:off x="6014533" y="2771828"/>
            <a:ext cx="5674188" cy="27887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>
                <a:solidFill>
                  <a:schemeClr val="tx1"/>
                </a:solidFill>
              </a:rPr>
              <a:t>Schnelle Terminvergabe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>
                <a:solidFill>
                  <a:schemeClr val="tx1"/>
                </a:solidFill>
              </a:rPr>
              <a:t>Mehr Zeit für Abrechnung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>
                <a:solidFill>
                  <a:schemeClr val="tx1"/>
                </a:solidFill>
              </a:rPr>
              <a:t>Mehr Aufträge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>
                <a:solidFill>
                  <a:schemeClr val="tx1"/>
                </a:solidFill>
              </a:rPr>
              <a:t>Kein Medienbrüche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592F6E-CE10-413E-BE4F-E7466436DD3D}"/>
              </a:ext>
            </a:extLst>
          </p:cNvPr>
          <p:cNvSpPr txBox="1"/>
          <p:nvPr/>
        </p:nvSpPr>
        <p:spPr>
          <a:xfrm>
            <a:off x="7197302" y="1747694"/>
            <a:ext cx="41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tx2"/>
                </a:solidFill>
              </a:rPr>
              <a:t>Hauptziele</a:t>
            </a:r>
          </a:p>
        </p:txBody>
      </p:sp>
    </p:spTree>
    <p:extLst>
      <p:ext uri="{BB962C8B-B14F-4D97-AF65-F5344CB8AC3E}">
        <p14:creationId xmlns:p14="http://schemas.microsoft.com/office/powerpoint/2010/main" val="168650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E05E808-A4FC-460E-9579-E7F5ED901AC3}"/>
              </a:ext>
            </a:extLst>
          </p:cNvPr>
          <p:cNvSpPr/>
          <p:nvPr/>
        </p:nvSpPr>
        <p:spPr>
          <a:xfrm>
            <a:off x="748146" y="1054954"/>
            <a:ext cx="11065164" cy="5218013"/>
          </a:xfrm>
          <a:prstGeom prst="roundRect">
            <a:avLst>
              <a:gd name="adj" fmla="val 5722"/>
            </a:avLst>
          </a:prstGeom>
          <a:gradFill>
            <a:gsLst>
              <a:gs pos="5000">
                <a:schemeClr val="bg1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bg1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1109920" y="492335"/>
            <a:ext cx="5346298" cy="844776"/>
          </a:xfrm>
        </p:spPr>
        <p:txBody>
          <a:bodyPr anchor="t">
            <a:normAutofit/>
          </a:bodyPr>
          <a:lstStyle/>
          <a:p>
            <a:r>
              <a:rPr lang="de-DE" sz="2800">
                <a:solidFill>
                  <a:srgbClr val="76DBF4"/>
                </a:solidFill>
              </a:rPr>
              <a:t>Point </a:t>
            </a:r>
            <a:r>
              <a:rPr lang="de-DE" sz="2800" err="1">
                <a:solidFill>
                  <a:srgbClr val="76DBF4"/>
                </a:solidFill>
              </a:rPr>
              <a:t>of</a:t>
            </a:r>
            <a:r>
              <a:rPr lang="de-DE" sz="2800">
                <a:solidFill>
                  <a:srgbClr val="76DBF4"/>
                </a:solidFill>
              </a:rPr>
              <a:t> </a:t>
            </a:r>
            <a:r>
              <a:rPr lang="de-DE" sz="2800" err="1">
                <a:solidFill>
                  <a:srgbClr val="76DBF4"/>
                </a:solidFill>
              </a:rPr>
              <a:t>view</a:t>
            </a:r>
            <a:r>
              <a:rPr lang="de-DE" sz="2800">
                <a:solidFill>
                  <a:srgbClr val="76DBF4"/>
                </a:solidFill>
              </a:rPr>
              <a:t> - Persona</a:t>
            </a:r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C634EA0C-FD3B-47DD-ACF0-77547FF76A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2065" y="2772006"/>
            <a:ext cx="5350970" cy="3500961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>
                <a:solidFill>
                  <a:schemeClr val="tx1"/>
                </a:solidFill>
              </a:rPr>
              <a:t>Terminplanung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>
                <a:solidFill>
                  <a:schemeClr val="tx1"/>
                </a:solidFill>
              </a:rPr>
              <a:t>Mieterüberblick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>
                <a:solidFill>
                  <a:schemeClr val="tx1"/>
                </a:solidFill>
              </a:rPr>
              <a:t>Reporting von Schäden am Gerät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>
                <a:solidFill>
                  <a:schemeClr val="tx1"/>
                </a:solidFill>
              </a:rPr>
              <a:t>Schneller Kontakt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08EF58-037C-4732-B652-611CE5BFD2DF}"/>
              </a:ext>
            </a:extLst>
          </p:cNvPr>
          <p:cNvSpPr txBox="1"/>
          <p:nvPr/>
        </p:nvSpPr>
        <p:spPr>
          <a:xfrm>
            <a:off x="1102065" y="1772956"/>
            <a:ext cx="41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>
                <a:solidFill>
                  <a:schemeClr val="tx2"/>
                </a:solidFill>
              </a:rPr>
              <a:t>Bedürfnisse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CD08FF15-51AA-46B4-9A71-554BEB8DEDA1}"/>
              </a:ext>
            </a:extLst>
          </p:cNvPr>
          <p:cNvSpPr txBox="1">
            <a:spLocks/>
          </p:cNvSpPr>
          <p:nvPr/>
        </p:nvSpPr>
        <p:spPr>
          <a:xfrm>
            <a:off x="6456217" y="2771828"/>
            <a:ext cx="5232503" cy="27887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>
                <a:solidFill>
                  <a:schemeClr val="tx1"/>
                </a:solidFill>
              </a:rPr>
              <a:t>Kunde am Termin abwesend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592F6E-CE10-413E-BE4F-E7466436DD3D}"/>
              </a:ext>
            </a:extLst>
          </p:cNvPr>
          <p:cNvSpPr txBox="1"/>
          <p:nvPr/>
        </p:nvSpPr>
        <p:spPr>
          <a:xfrm>
            <a:off x="7052054" y="1738544"/>
            <a:ext cx="41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tx2"/>
                </a:solidFill>
              </a:rPr>
              <a:t>Schmerzpunkte</a:t>
            </a:r>
          </a:p>
        </p:txBody>
      </p:sp>
      <p:pic>
        <p:nvPicPr>
          <p:cNvPr id="18" name="Grafik 4" descr="Verärgertes Gesicht mit einfarbiger Füllung">
            <a:extLst>
              <a:ext uri="{FF2B5EF4-FFF2-40B4-BE49-F238E27FC236}">
                <a16:creationId xmlns:a16="http://schemas.microsoft.com/office/drawing/2014/main" id="{ABA168B5-3DA2-452D-9CAB-FF865C885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4321" y="1579463"/>
            <a:ext cx="914400" cy="982792"/>
          </a:xfrm>
          <a:prstGeom prst="rect">
            <a:avLst/>
          </a:prstGeom>
        </p:spPr>
      </p:pic>
      <p:pic>
        <p:nvPicPr>
          <p:cNvPr id="24" name="Grafik 6" descr="Stern">
            <a:extLst>
              <a:ext uri="{FF2B5EF4-FFF2-40B4-BE49-F238E27FC236}">
                <a16:creationId xmlns:a16="http://schemas.microsoft.com/office/drawing/2014/main" id="{D1E73C3A-AB62-4452-B3A0-25A611E7B9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5708" y="157158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97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E05E808-A4FC-460E-9579-E7F5ED901AC3}"/>
              </a:ext>
            </a:extLst>
          </p:cNvPr>
          <p:cNvSpPr/>
          <p:nvPr/>
        </p:nvSpPr>
        <p:spPr>
          <a:xfrm>
            <a:off x="748146" y="1054954"/>
            <a:ext cx="11065164" cy="5218013"/>
          </a:xfrm>
          <a:prstGeom prst="roundRect">
            <a:avLst>
              <a:gd name="adj" fmla="val 5722"/>
            </a:avLst>
          </a:prstGeom>
          <a:gradFill>
            <a:gsLst>
              <a:gs pos="5000">
                <a:schemeClr val="bg1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bg1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1109920" y="492335"/>
            <a:ext cx="5346298" cy="844776"/>
          </a:xfrm>
        </p:spPr>
        <p:txBody>
          <a:bodyPr anchor="t">
            <a:normAutofit/>
          </a:bodyPr>
          <a:lstStyle/>
          <a:p>
            <a:r>
              <a:rPr lang="de-DE" sz="2800">
                <a:solidFill>
                  <a:srgbClr val="76DBF4"/>
                </a:solidFill>
              </a:rPr>
              <a:t>Point </a:t>
            </a:r>
            <a:r>
              <a:rPr lang="de-DE" sz="2800" err="1">
                <a:solidFill>
                  <a:srgbClr val="76DBF4"/>
                </a:solidFill>
              </a:rPr>
              <a:t>of</a:t>
            </a:r>
            <a:r>
              <a:rPr lang="de-DE" sz="2800">
                <a:solidFill>
                  <a:srgbClr val="76DBF4"/>
                </a:solidFill>
              </a:rPr>
              <a:t> </a:t>
            </a:r>
            <a:r>
              <a:rPr lang="de-DE" sz="2800" err="1">
                <a:solidFill>
                  <a:srgbClr val="76DBF4"/>
                </a:solidFill>
              </a:rPr>
              <a:t>view</a:t>
            </a:r>
            <a:r>
              <a:rPr lang="de-DE" sz="2800">
                <a:solidFill>
                  <a:srgbClr val="76DBF4"/>
                </a:solidFill>
              </a:rPr>
              <a:t> - Persona</a:t>
            </a:r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C634EA0C-FD3B-47DD-ACF0-77547FF76A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2065" y="2772006"/>
            <a:ext cx="5350970" cy="3500961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>
                <a:solidFill>
                  <a:schemeClr val="tx1"/>
                </a:solidFill>
              </a:rPr>
              <a:t>Mieter     </a:t>
            </a:r>
            <a:endParaRPr lang="en-US">
              <a:solidFill>
                <a:srgbClr val="0F496F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>
                <a:solidFill>
                  <a:schemeClr val="tx1"/>
                </a:solidFill>
              </a:rPr>
              <a:t>Hausbesitzer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>
                <a:solidFill>
                  <a:schemeClr val="tx1"/>
                </a:solidFill>
              </a:rPr>
              <a:t>Mitarbeiter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08EF58-037C-4732-B652-611CE5BFD2DF}"/>
              </a:ext>
            </a:extLst>
          </p:cNvPr>
          <p:cNvSpPr txBox="1"/>
          <p:nvPr/>
        </p:nvSpPr>
        <p:spPr>
          <a:xfrm>
            <a:off x="1102065" y="1772956"/>
            <a:ext cx="41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>
                <a:solidFill>
                  <a:schemeClr val="tx2"/>
                </a:solidFill>
              </a:rPr>
              <a:t>Stakeholders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CD08FF15-51AA-46B4-9A71-554BEB8DEDA1}"/>
              </a:ext>
            </a:extLst>
          </p:cNvPr>
          <p:cNvSpPr txBox="1">
            <a:spLocks/>
          </p:cNvSpPr>
          <p:nvPr/>
        </p:nvSpPr>
        <p:spPr>
          <a:xfrm>
            <a:off x="6456217" y="2771828"/>
            <a:ext cx="5232503" cy="27887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de-DE" sz="320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592F6E-CE10-413E-BE4F-E7466436DD3D}"/>
              </a:ext>
            </a:extLst>
          </p:cNvPr>
          <p:cNvSpPr txBox="1"/>
          <p:nvPr/>
        </p:nvSpPr>
        <p:spPr>
          <a:xfrm>
            <a:off x="7052054" y="1738544"/>
            <a:ext cx="41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tx2"/>
                </a:solidFill>
              </a:rPr>
              <a:t>Kompetenz</a:t>
            </a:r>
          </a:p>
        </p:txBody>
      </p:sp>
      <p:pic>
        <p:nvPicPr>
          <p:cNvPr id="19" name="Grafik 4" descr="Team">
            <a:extLst>
              <a:ext uri="{FF2B5EF4-FFF2-40B4-BE49-F238E27FC236}">
                <a16:creationId xmlns:a16="http://schemas.microsoft.com/office/drawing/2014/main" id="{73995DA9-0CBF-4CB9-B6CA-AD114F8D8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65708" y="1571583"/>
            <a:ext cx="914400" cy="914400"/>
          </a:xfrm>
          <a:prstGeom prst="rect">
            <a:avLst/>
          </a:prstGeom>
        </p:spPr>
      </p:pic>
      <p:pic>
        <p:nvPicPr>
          <p:cNvPr id="21" name="Grafik 5" descr="Daumen hoch">
            <a:extLst>
              <a:ext uri="{FF2B5EF4-FFF2-40B4-BE49-F238E27FC236}">
                <a16:creationId xmlns:a16="http://schemas.microsoft.com/office/drawing/2014/main" id="{58A1E99B-EB7F-4101-9FFB-2F6F53963E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3864" y="1447376"/>
            <a:ext cx="914400" cy="914400"/>
          </a:xfrm>
          <a:prstGeom prst="rect">
            <a:avLst/>
          </a:prstGeom>
        </p:spPr>
      </p:pic>
      <p:sp>
        <p:nvSpPr>
          <p:cNvPr id="18" name="Subtitle 2">
            <a:extLst>
              <a:ext uri="{FF2B5EF4-FFF2-40B4-BE49-F238E27FC236}">
                <a16:creationId xmlns:a16="http://schemas.microsoft.com/office/drawing/2014/main" id="{2E08CC51-F4B9-45B4-8BA8-52965F475FD6}"/>
              </a:ext>
            </a:extLst>
          </p:cNvPr>
          <p:cNvSpPr txBox="1">
            <a:spLocks/>
          </p:cNvSpPr>
          <p:nvPr/>
        </p:nvSpPr>
        <p:spPr>
          <a:xfrm>
            <a:off x="6524635" y="2771828"/>
            <a:ext cx="5350970" cy="35009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>
                <a:solidFill>
                  <a:schemeClr val="tx1"/>
                </a:solidFill>
              </a:rPr>
              <a:t>Technisches Grundverständnis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>
                <a:solidFill>
                  <a:schemeClr val="tx1"/>
                </a:solidFill>
              </a:rPr>
              <a:t>Kenntnis über Zählertypen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>
                <a:solidFill>
                  <a:schemeClr val="tx1"/>
                </a:solidFill>
              </a:rPr>
              <a:t>Kontakt mit Kunden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57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1109920" y="492335"/>
            <a:ext cx="2767068" cy="844776"/>
          </a:xfrm>
        </p:spPr>
        <p:txBody>
          <a:bodyPr anchor="t">
            <a:normAutofit/>
          </a:bodyPr>
          <a:lstStyle/>
          <a:p>
            <a:r>
              <a:rPr lang="de-DE" sz="2800" err="1">
                <a:solidFill>
                  <a:srgbClr val="76DBF4"/>
                </a:solidFill>
              </a:rPr>
              <a:t>Ideate</a:t>
            </a:r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50DFED10-2A3B-4815-AAA0-09BE517B6645}"/>
              </a:ext>
            </a:extLst>
          </p:cNvPr>
          <p:cNvSpPr txBox="1">
            <a:spLocks/>
          </p:cNvSpPr>
          <p:nvPr/>
        </p:nvSpPr>
        <p:spPr>
          <a:xfrm>
            <a:off x="1109919" y="1439488"/>
            <a:ext cx="7867825" cy="43978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tx2"/>
                </a:solidFill>
              </a:rPr>
              <a:t>App </a:t>
            </a:r>
            <a:r>
              <a:rPr lang="en-US" sz="3200" dirty="0" err="1">
                <a:solidFill>
                  <a:schemeClr val="tx2"/>
                </a:solidFill>
              </a:rPr>
              <a:t>als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r>
              <a:rPr lang="en-US" sz="3200" dirty="0" err="1">
                <a:solidFill>
                  <a:schemeClr val="tx2"/>
                </a:solidFill>
              </a:rPr>
              <a:t>Problemlösung</a:t>
            </a:r>
            <a:r>
              <a:rPr lang="en-US" sz="3200" dirty="0">
                <a:solidFill>
                  <a:schemeClr val="tx2"/>
                </a:solidFill>
              </a:rPr>
              <a:t>:</a:t>
            </a:r>
          </a:p>
          <a:p>
            <a:endParaRPr lang="en-US" sz="32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tx1"/>
                </a:solidFill>
              </a:rPr>
              <a:t>Warum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eine</a:t>
            </a:r>
            <a:r>
              <a:rPr lang="en-US" sz="3200" dirty="0">
                <a:solidFill>
                  <a:schemeClr val="tx1"/>
                </a:solidFill>
              </a:rPr>
              <a:t> App?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Was </a:t>
            </a:r>
            <a:r>
              <a:rPr lang="en-US" sz="3200" dirty="0" err="1">
                <a:solidFill>
                  <a:schemeClr val="tx1"/>
                </a:solidFill>
              </a:rPr>
              <a:t>soll</a:t>
            </a:r>
            <a:r>
              <a:rPr lang="en-US" sz="3200" dirty="0">
                <a:solidFill>
                  <a:schemeClr val="tx1"/>
                </a:solidFill>
              </a:rPr>
              <a:t> die App </a:t>
            </a:r>
            <a:r>
              <a:rPr lang="en-US" sz="3200" dirty="0" err="1">
                <a:solidFill>
                  <a:schemeClr val="tx1"/>
                </a:solidFill>
              </a:rPr>
              <a:t>können</a:t>
            </a:r>
            <a:r>
              <a:rPr lang="en-US" sz="3200" dirty="0">
                <a:solidFill>
                  <a:schemeClr val="tx1"/>
                </a:solidFill>
              </a:rPr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tx1"/>
                </a:solidFill>
              </a:rPr>
              <a:t>Mögliche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Probleme</a:t>
            </a:r>
            <a:endParaRPr lang="en-US" sz="3200" dirty="0">
              <a:solidFill>
                <a:schemeClr val="tx1"/>
              </a:solidFill>
            </a:endParaRPr>
          </a:p>
          <a:p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24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animClr clrSpc="rgb" dir="cw">
                                      <p:cBhvr>
                                        <p:cTn id="11" dur="1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set>
                                      <p:cBhvr>
                                        <p:cTn id="12" dur="1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1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animClr clrSpc="rgb" dir="cw">
                                      <p:cBhvr>
                                        <p:cTn id="22" dur="1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set>
                                      <p:cBhvr>
                                        <p:cTn id="23" dur="1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394</Words>
  <Application>Microsoft Office PowerPoint</Application>
  <PresentationFormat>Widescreen</PresentationFormat>
  <Paragraphs>112</Paragraphs>
  <Slides>19</Slides>
  <Notes>8</Notes>
  <HiddenSlides>1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Century Gothic</vt:lpstr>
      <vt:lpstr>Wingdings 3</vt:lpstr>
      <vt:lpstr>Slice</vt:lpstr>
      <vt:lpstr>Programmierprojekt: "the Future of the professions"</vt:lpstr>
      <vt:lpstr>Inhalt</vt:lpstr>
      <vt:lpstr>understand</vt:lpstr>
      <vt:lpstr>observe</vt:lpstr>
      <vt:lpstr>Point of view - Persona</vt:lpstr>
      <vt:lpstr>Point of view - Persona</vt:lpstr>
      <vt:lpstr>Point of view - Persona</vt:lpstr>
      <vt:lpstr>Point of view - Persona</vt:lpstr>
      <vt:lpstr>Ideate</vt:lpstr>
      <vt:lpstr>Ideate - Video</vt:lpstr>
      <vt:lpstr>Ideate - ER-Diagramm</vt:lpstr>
      <vt:lpstr>Ideate - er-Diagramm</vt:lpstr>
      <vt:lpstr>Ideate - er-Diagramm</vt:lpstr>
      <vt:lpstr>Ideate - er-Diagramm</vt:lpstr>
      <vt:lpstr>Prototype - Struktur</vt:lpstr>
      <vt:lpstr>test</vt:lpstr>
      <vt:lpstr>Test – Termin-Algorithmus</vt:lpstr>
      <vt:lpstr>Q &amp; A</vt:lpstr>
      <vt:lpstr>Vielen dank für ihre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Martin, Simon</cp:lastModifiedBy>
  <cp:revision>13</cp:revision>
  <dcterms:modified xsi:type="dcterms:W3CDTF">2018-05-30T07:40:21Z</dcterms:modified>
</cp:coreProperties>
</file>